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282" r:id="rId14"/>
    <p:sldId id="287" r:id="rId15"/>
    <p:sldId id="261" r:id="rId16"/>
    <p:sldId id="409" r:id="rId17"/>
    <p:sldId id="430" r:id="rId18"/>
    <p:sldId id="431" r:id="rId19"/>
    <p:sldId id="306" r:id="rId20"/>
    <p:sldId id="421" r:id="rId21"/>
    <p:sldId id="259" r:id="rId22"/>
    <p:sldId id="433" r:id="rId23"/>
    <p:sldId id="462" r:id="rId24"/>
    <p:sldId id="386" r:id="rId25"/>
    <p:sldId id="422" r:id="rId26"/>
    <p:sldId id="467" r:id="rId27"/>
    <p:sldId id="480" r:id="rId28"/>
    <p:sldId id="481" r:id="rId29"/>
    <p:sldId id="390" r:id="rId30"/>
    <p:sldId id="387" r:id="rId31"/>
    <p:sldId id="308" r:id="rId32"/>
    <p:sldId id="381" r:id="rId33"/>
    <p:sldId id="330" r:id="rId34"/>
    <p:sldId id="362" r:id="rId35"/>
    <p:sldId id="333" r:id="rId36"/>
    <p:sldId id="322" r:id="rId37"/>
    <p:sldId id="325" r:id="rId38"/>
    <p:sldId id="410" r:id="rId39"/>
    <p:sldId id="411" r:id="rId40"/>
    <p:sldId id="412" r:id="rId41"/>
    <p:sldId id="413" r:id="rId42"/>
    <p:sldId id="414" r:id="rId43"/>
    <p:sldId id="426" r:id="rId44"/>
    <p:sldId id="417" r:id="rId45"/>
    <p:sldId id="418" r:id="rId46"/>
    <p:sldId id="415" r:id="rId47"/>
    <p:sldId id="461" r:id="rId48"/>
    <p:sldId id="416" r:id="rId49"/>
    <p:sldId id="464" r:id="rId50"/>
    <p:sldId id="463" r:id="rId5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80224" autoAdjust="0"/>
  </p:normalViewPr>
  <p:slideViewPr>
    <p:cSldViewPr snapToGrid="0">
      <p:cViewPr varScale="1">
        <p:scale>
          <a:sx n="72" d="100"/>
          <a:sy n="72"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15-05-19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2.angular.io/docs/ts/latest/guide/appmodule.html#mai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v2.angular.io/docs/ts/latest/guide/appmodule.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launch the application by </a:t>
            </a:r>
            <a:r>
              <a:rPr lang="en-US" sz="1200" b="0" i="1" u="none" strike="noStrike" kern="1200" dirty="0">
                <a:solidFill>
                  <a:schemeClr val="tx1"/>
                </a:solidFill>
                <a:effectLst/>
                <a:latin typeface="+mn-lt"/>
                <a:ea typeface="+mn-ea"/>
                <a:cs typeface="+mn-cs"/>
                <a:hlinkClick r:id="rId3"/>
              </a:rPr>
              <a:t>bootstrapping</a:t>
            </a:r>
            <a:r>
              <a:rPr lang="en-US" sz="1200" b="0" i="0" kern="1200" dirty="0">
                <a:solidFill>
                  <a:schemeClr val="tx1"/>
                </a:solidFill>
                <a:effectLst/>
                <a:latin typeface="+mn-lt"/>
                <a:ea typeface="+mn-ea"/>
                <a:cs typeface="+mn-cs"/>
              </a:rPr>
              <a:t> the root </a:t>
            </a:r>
            <a:r>
              <a:rPr lang="en-US" dirty="0" err="1"/>
              <a:t>AppModule</a:t>
            </a:r>
            <a:r>
              <a:rPr lang="en-US" sz="1200" b="0" i="0" kern="1200" dirty="0">
                <a:solidFill>
                  <a:schemeClr val="tx1"/>
                </a:solidFill>
                <a:effectLst/>
                <a:latin typeface="+mn-lt"/>
                <a:ea typeface="+mn-ea"/>
                <a:cs typeface="+mn-cs"/>
              </a:rPr>
              <a:t>. Among other things, the </a:t>
            </a:r>
            <a:r>
              <a:rPr lang="en-US" sz="1200" b="0" i="1" kern="1200" dirty="0">
                <a:solidFill>
                  <a:schemeClr val="tx1"/>
                </a:solidFill>
                <a:effectLst/>
                <a:latin typeface="+mn-lt"/>
                <a:ea typeface="+mn-ea"/>
                <a:cs typeface="+mn-cs"/>
              </a:rPr>
              <a:t>bootstrapping</a:t>
            </a:r>
            <a:r>
              <a:rPr lang="en-US" sz="1200" b="0" i="0" kern="1200" dirty="0">
                <a:solidFill>
                  <a:schemeClr val="tx1"/>
                </a:solidFill>
                <a:effectLst/>
                <a:latin typeface="+mn-lt"/>
                <a:ea typeface="+mn-ea"/>
                <a:cs typeface="+mn-cs"/>
              </a:rPr>
              <a:t> process creates the component(s) listed in the </a:t>
            </a:r>
            <a:r>
              <a:rPr lang="en-US" dirty="0"/>
              <a:t>bootstrap</a:t>
            </a:r>
            <a:r>
              <a:rPr lang="en-US" sz="1200" b="0" i="0" kern="1200" dirty="0">
                <a:solidFill>
                  <a:schemeClr val="tx1"/>
                </a:solidFill>
                <a:effectLst/>
                <a:latin typeface="+mn-lt"/>
                <a:ea typeface="+mn-ea"/>
                <a:cs typeface="+mn-cs"/>
              </a:rPr>
              <a:t> array and inserts each one into the browser DOM.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https://v2.angular.io/docs/ts/latest/guide/appmodule.html</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402136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32</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34</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44</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45</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46</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48</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2249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5/15/19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15-05-19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15-05-19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15-05-19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2516535" y="805070"/>
            <a:ext cx="7576085" cy="5471285"/>
          </a:xfrm>
        </p:spPr>
      </p:pic>
    </p:spTree>
    <p:extLst>
      <p:ext uri="{BB962C8B-B14F-4D97-AF65-F5344CB8AC3E}">
        <p14:creationId xmlns:p14="http://schemas.microsoft.com/office/powerpoint/2010/main" val="1054294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178"/>
            <a:ext cx="12191999" cy="1518046"/>
          </a:xfrm>
        </p:spPr>
        <p:txBody>
          <a:bodyPr>
            <a:noAutofit/>
          </a:bodyPr>
          <a:lstStyle/>
          <a:p>
            <a:r>
              <a:rPr lang="nl-NL" sz="3200" b="1" dirty="0">
                <a:solidFill>
                  <a:srgbClr val="FFC000"/>
                </a:solidFill>
              </a:rPr>
              <a:t>Bootstrap flow</a:t>
            </a:r>
            <a:br>
              <a:rPr lang="nl-NL" sz="2400" b="1" dirty="0">
                <a:solidFill>
                  <a:srgbClr val="FFC000"/>
                </a:solidFill>
              </a:rPr>
            </a:br>
            <a:r>
              <a:rPr lang="en-US" sz="2400" b="1" dirty="0">
                <a:solidFill>
                  <a:schemeClr val="tx1"/>
                </a:solidFill>
              </a:rPr>
              <a:t>C</a:t>
            </a:r>
            <a:r>
              <a:rPr lang="en-US" sz="2400" dirty="0">
                <a:solidFill>
                  <a:schemeClr val="tx1"/>
                </a:solidFill>
              </a:rPr>
              <a:t>reates the component(s) and inserts each one into the browser DOM</a:t>
            </a:r>
            <a:endParaRPr lang="en-US" sz="2400" dirty="0">
              <a:solidFill>
                <a:srgbClr val="FFC000"/>
              </a:solidFill>
            </a:endParaRPr>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5215427" y="3855176"/>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BookListComponent</a:t>
            </a:r>
            <a:endParaRPr lang="nl-NL" sz="1266" dirty="0"/>
          </a:p>
        </p:txBody>
      </p:sp>
      <p:cxnSp>
        <p:nvCxnSpPr>
          <p:cNvPr id="7" name="Rechte verbindingslijn met pijl 11"/>
          <p:cNvCxnSpPr>
            <a:cxnSpLocks/>
          </p:cNvCxnSpPr>
          <p:nvPr/>
        </p:nvCxnSpPr>
        <p:spPr>
          <a:xfrm>
            <a:off x="6026501" y="3348343"/>
            <a:ext cx="3425" cy="42741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216594" y="5029172"/>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0" name="Rechte verbindingslijn met pijl 12"/>
          <p:cNvCxnSpPr>
            <a:cxnSpLocks/>
          </p:cNvCxnSpPr>
          <p:nvPr/>
        </p:nvCxnSpPr>
        <p:spPr>
          <a:xfrm>
            <a:off x="6085137" y="4517669"/>
            <a:ext cx="10862" cy="60601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1958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a:t>
            </a:r>
            <a:r>
              <a:rPr lang="en-US" b="1" dirty="0" err="1"/>
              <a:t>dagen</a:t>
            </a:r>
            <a:endParaRPr lang="en-US" b="1" dirty="0"/>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77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a:t>
            </a:r>
          </a:p>
          <a:p>
            <a:pPr lvl="1"/>
            <a:r>
              <a:rPr lang="en-US" dirty="0"/>
              <a:t>DI</a:t>
            </a:r>
          </a:p>
          <a:p>
            <a:pPr lvl="1"/>
            <a:r>
              <a:rPr lang="en-US" dirty="0"/>
              <a:t>Service and http, Observables</a:t>
            </a:r>
          </a:p>
          <a:p>
            <a:r>
              <a:rPr lang="en-US" b="1" dirty="0" err="1">
                <a:solidFill>
                  <a:srgbClr val="C00000"/>
                </a:solidFill>
              </a:rPr>
              <a:t>dag</a:t>
            </a:r>
            <a:r>
              <a:rPr lang="en-US" b="1" dirty="0">
                <a:solidFill>
                  <a:srgbClr val="C00000"/>
                </a:solidFill>
              </a:rPr>
              <a:t> 2</a:t>
            </a:r>
          </a:p>
          <a:p>
            <a:pPr lvl="1"/>
            <a:r>
              <a:rPr lang="en-US" dirty="0"/>
              <a:t>Components</a:t>
            </a:r>
          </a:p>
          <a:p>
            <a:pPr lvl="1"/>
            <a:r>
              <a:rPr lang="en-US" dirty="0"/>
              <a:t>Routing</a:t>
            </a:r>
          </a:p>
          <a:p>
            <a:pPr lvl="1"/>
            <a:r>
              <a:rPr lang="en-US" dirty="0"/>
              <a:t>Pipes</a:t>
            </a:r>
          </a:p>
          <a:p>
            <a:pPr lvl="1"/>
            <a:r>
              <a:rPr lang="en-US" dirty="0"/>
              <a:t>Exercise</a:t>
            </a:r>
          </a:p>
          <a:p>
            <a:pPr lvl="1"/>
            <a:r>
              <a:rPr lang="en-US" dirty="0"/>
              <a:t>Create an App with </a:t>
            </a:r>
            <a:r>
              <a:rPr lang="en-US" dirty="0" err="1"/>
              <a:t>NativeScript</a:t>
            </a:r>
            <a:r>
              <a:rPr lang="en-US" dirty="0"/>
              <a:t> + Angular</a:t>
            </a:r>
          </a:p>
          <a:p>
            <a:r>
              <a:rPr lang="en-US" b="1" dirty="0" err="1">
                <a:solidFill>
                  <a:srgbClr val="C00000"/>
                </a:solidFill>
              </a:rPr>
              <a:t>dag</a:t>
            </a:r>
            <a:r>
              <a:rPr lang="en-US" b="1" dirty="0">
                <a:solidFill>
                  <a:srgbClr val="C00000"/>
                </a:solidFill>
              </a:rPr>
              <a:t> 3</a:t>
            </a:r>
          </a:p>
          <a:p>
            <a:pPr lvl="1"/>
            <a:r>
              <a:rPr lang="en-US" dirty="0"/>
              <a:t>Advanced topics</a:t>
            </a:r>
          </a:p>
          <a:p>
            <a:pPr lvl="1"/>
            <a:r>
              <a:rPr lang="en-US" dirty="0"/>
              <a:t>Forms</a:t>
            </a:r>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/petereijgermans11/workshop-angular7</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6E05-8977-DD46-9FEB-8082D9FC42C6}"/>
              </a:ext>
            </a:extLst>
          </p:cNvPr>
          <p:cNvSpPr>
            <a:spLocks noGrp="1"/>
          </p:cNvSpPr>
          <p:nvPr>
            <p:ph type="title"/>
          </p:nvPr>
        </p:nvSpPr>
        <p:spPr/>
        <p:txBody>
          <a:bodyPr/>
          <a:lstStyle/>
          <a:p>
            <a:pPr algn="ctr"/>
            <a:r>
              <a:rPr lang="en-US" b="1" dirty="0"/>
              <a:t>Clear the cache</a:t>
            </a:r>
          </a:p>
        </p:txBody>
      </p:sp>
      <p:sp>
        <p:nvSpPr>
          <p:cNvPr id="3" name="Content Placeholder 2">
            <a:extLst>
              <a:ext uri="{FF2B5EF4-FFF2-40B4-BE49-F238E27FC236}">
                <a16:creationId xmlns:a16="http://schemas.microsoft.com/office/drawing/2014/main" id="{D3DDF2C1-4928-3C4A-A4C8-EB8F0CC6E515}"/>
              </a:ext>
            </a:extLst>
          </p:cNvPr>
          <p:cNvSpPr>
            <a:spLocks noGrp="1"/>
          </p:cNvSpPr>
          <p:nvPr>
            <p:ph idx="1"/>
          </p:nvPr>
        </p:nvSpPr>
        <p:spPr>
          <a:xfrm>
            <a:off x="838200" y="1825625"/>
            <a:ext cx="10515600" cy="4351338"/>
          </a:xfrm>
        </p:spPr>
        <p:txBody>
          <a:bodyPr/>
          <a:lstStyle/>
          <a:p>
            <a:pPr marL="0" indent="0">
              <a:buNone/>
            </a:pPr>
            <a:r>
              <a:rPr lang="en-US" dirty="0"/>
              <a:t>After updating both the global and local package, clear the cache to avoid errors:</a:t>
            </a:r>
          </a:p>
          <a:p>
            <a:pPr marL="0" indent="0">
              <a:buNone/>
            </a:pPr>
            <a:endParaRPr lang="en-US" dirty="0"/>
          </a:p>
          <a:p>
            <a:pPr marL="457200" lvl="1" indent="0">
              <a:buNone/>
            </a:pPr>
            <a:r>
              <a:rPr lang="en-US" b="1" dirty="0" err="1">
                <a:solidFill>
                  <a:srgbClr val="FF0000"/>
                </a:solidFill>
              </a:rPr>
              <a:t>npm</a:t>
            </a:r>
            <a:r>
              <a:rPr lang="en-US" b="1" dirty="0">
                <a:solidFill>
                  <a:srgbClr val="FF0000"/>
                </a:solidFill>
              </a:rPr>
              <a:t> cache verify</a:t>
            </a:r>
            <a:r>
              <a:rPr lang="en-US" dirty="0">
                <a:solidFill>
                  <a:srgbClr val="FF0000"/>
                </a:solidFill>
              </a:rPr>
              <a:t> </a:t>
            </a:r>
            <a:r>
              <a:rPr lang="en-US" dirty="0"/>
              <a:t>(recommended) </a:t>
            </a:r>
          </a:p>
          <a:p>
            <a:pPr marL="457200" lvl="1" indent="0">
              <a:buNone/>
            </a:pPr>
            <a:endParaRPr lang="en-US" b="1" dirty="0">
              <a:solidFill>
                <a:srgbClr val="FF0000"/>
              </a:solidFill>
            </a:endParaRPr>
          </a:p>
          <a:p>
            <a:pPr marL="457200" lvl="1" indent="0">
              <a:buNone/>
            </a:pPr>
            <a:r>
              <a:rPr lang="en-US" b="1" dirty="0" err="1">
                <a:solidFill>
                  <a:srgbClr val="FF0000"/>
                </a:solidFill>
              </a:rPr>
              <a:t>npm</a:t>
            </a:r>
            <a:r>
              <a:rPr lang="en-US" b="1" dirty="0">
                <a:solidFill>
                  <a:srgbClr val="FF0000"/>
                </a:solidFill>
              </a:rPr>
              <a:t> cache clean </a:t>
            </a:r>
            <a:r>
              <a:rPr lang="en-US" dirty="0"/>
              <a:t>(for older </a:t>
            </a:r>
            <a:r>
              <a:rPr lang="en-US" dirty="0" err="1"/>
              <a:t>npm</a:t>
            </a:r>
            <a:r>
              <a:rPr lang="en-US" dirty="0"/>
              <a:t> versions)</a:t>
            </a:r>
          </a:p>
          <a:p>
            <a:endParaRPr lang="en-US" dirty="0"/>
          </a:p>
          <a:p>
            <a:endParaRPr lang="en-US" dirty="0"/>
          </a:p>
        </p:txBody>
      </p:sp>
    </p:spTree>
    <p:extLst>
      <p:ext uri="{BB962C8B-B14F-4D97-AF65-F5344CB8AC3E}">
        <p14:creationId xmlns:p14="http://schemas.microsoft.com/office/powerpoint/2010/main" val="2391232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Angular7”</a:t>
            </a:r>
          </a:p>
          <a:p>
            <a:pPr marL="0" indent="0" algn="ctr">
              <a:buNone/>
            </a:pPr>
            <a:r>
              <a:rPr lang="en-US" dirty="0"/>
              <a:t>and start the first exercise in: </a:t>
            </a:r>
            <a:r>
              <a:rPr lang="en-US" b="1" dirty="0" err="1"/>
              <a:t>Oefeningen</a:t>
            </a:r>
            <a:r>
              <a:rPr lang="en-US" b="1" dirty="0"/>
              <a:t> </a:t>
            </a:r>
            <a:r>
              <a:rPr lang="en-US" b="1" dirty="0" err="1"/>
              <a:t>Angular.docx</a:t>
            </a:r>
            <a:endParaRPr lang="en-US" b="1" dirty="0"/>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1966949"/>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dirty="0">
              <a:latin typeface="Verdana"/>
              <a:cs typeface="Verdana"/>
            </a:endParaRPr>
          </a:p>
          <a:p>
            <a:pPr marL="11516" marR="2963735">
              <a:lnSpc>
                <a:spcPct val="219099"/>
              </a:lnSpc>
            </a:pPr>
            <a:r>
              <a:rPr sz="2358" spc="-136" dirty="0" err="1">
                <a:latin typeface="Verdana"/>
                <a:cs typeface="Verdana"/>
              </a:rPr>
              <a:t>V</a:t>
            </a:r>
            <a:r>
              <a:rPr sz="2358" spc="-18" dirty="0" err="1">
                <a:latin typeface="Verdana"/>
                <a:cs typeface="Verdana"/>
              </a:rPr>
              <a:t>er</a:t>
            </a:r>
            <a:r>
              <a:rPr sz="2358" spc="-45" dirty="0" err="1">
                <a:latin typeface="Verdana"/>
                <a:cs typeface="Verdana"/>
              </a:rPr>
              <a:t>w</a:t>
            </a:r>
            <a:r>
              <a:rPr sz="2358" spc="-14" dirty="0" err="1">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dirty="0">
              <a:latin typeface="Verdana"/>
              <a:cs typeface="Verdana"/>
            </a:endParaRPr>
          </a:p>
          <a:p>
            <a:pPr>
              <a:spcBef>
                <a:spcPts val="31"/>
              </a:spcBef>
            </a:pPr>
            <a:endParaRPr sz="2902" dirty="0">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dirty="0">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16614</TotalTime>
  <Words>1186</Words>
  <Application>Microsoft Macintosh PowerPoint</Application>
  <PresentationFormat>Widescreen</PresentationFormat>
  <Paragraphs>328</Paragraphs>
  <Slides>50</Slides>
  <Notes>28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 – 3 dagen</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Bootstrap flow Creates the component(s) and inserts each one into the browser DOM</vt:lpstr>
      <vt:lpstr>PowerPoint Presentation</vt:lpstr>
      <vt:lpstr>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Install/Upgrade Angular CLI to 7</vt:lpstr>
      <vt:lpstr> Check your Angular CLI version </vt:lpstr>
      <vt:lpstr>Clear the cache</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lpstr>Exercise</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1670</cp:revision>
  <dcterms:created xsi:type="dcterms:W3CDTF">2015-09-06T10:02:24Z</dcterms:created>
  <dcterms:modified xsi:type="dcterms:W3CDTF">2019-05-15T19:23:50Z</dcterms:modified>
</cp:coreProperties>
</file>